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74" r:id="rId4"/>
    <p:sldId id="267" r:id="rId5"/>
    <p:sldId id="269" r:id="rId6"/>
    <p:sldId id="261" r:id="rId7"/>
    <p:sldId id="270" r:id="rId8"/>
    <p:sldId id="271" r:id="rId9"/>
    <p:sldId id="276" r:id="rId10"/>
    <p:sldId id="275" r:id="rId11"/>
  </p:sldIdLst>
  <p:sldSz cx="9144000" cy="6858000" type="screen4x3"/>
  <p:notesSz cx="7099300" cy="102362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000" kern="1200" baseline="30000">
        <a:solidFill>
          <a:schemeClr val="tx1"/>
        </a:solidFill>
        <a:latin typeface="GazdeFranceMedium" pitchFamily="-128" charset="0"/>
        <a:ea typeface="ヒラギノ角ゴ Pro W3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88" autoAdjust="0"/>
    <p:restoredTop sz="90929"/>
  </p:normalViewPr>
  <p:slideViewPr>
    <p:cSldViewPr>
      <p:cViewPr varScale="1">
        <p:scale>
          <a:sx n="79" d="100"/>
          <a:sy n="79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 baseline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 baseline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439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 baseline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439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 baseline="0" smtClean="0"/>
            </a:lvl1pPr>
          </a:lstStyle>
          <a:p>
            <a:pPr>
              <a:defRPr/>
            </a:pPr>
            <a:fld id="{765BA9A8-6DF9-445E-97CA-EB331FDFB1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 baseline="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 baseline="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2195"/>
            <a:ext cx="5206153" cy="4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439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 baseline="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4390"/>
            <a:ext cx="3076363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 baseline="0" smtClean="0">
                <a:latin typeface="Arial" charset="0"/>
              </a:defRPr>
            </a:lvl1pPr>
          </a:lstStyle>
          <a:p>
            <a:pPr>
              <a:defRPr/>
            </a:pPr>
            <a:fld id="{BC218D49-37A5-47F7-9A0A-AB48A89C1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D275D-8EF0-4812-B675-2AEB5127191B}" type="slidenum">
              <a:rPr lang="fr-FR"/>
              <a:pPr/>
              <a:t>1</a:t>
            </a:fld>
            <a:endParaRPr 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91794-14D1-48FA-9B90-FC104E5A60EB}" type="slidenum">
              <a:rPr lang="fr-FR"/>
              <a:pPr/>
              <a:t>6</a:t>
            </a:fld>
            <a:endParaRPr lang="fr-F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5FD5-DCCC-4F91-9F00-75BE87EE3D7F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8DC9-5B08-4655-83D7-804F81D30297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19125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5DAE-C6A9-4CE8-AD0A-82F46FA4063B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2A263-DD76-4450-9453-FADEE86C690E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F85E-0A3E-4CF4-A923-2D7736415E10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32EF-533F-4F23-8DF9-7A6F26A4B220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2092-79E0-431E-BC00-DDFBA7D0EECA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41FA-6F5B-443D-A41C-03D4EEF60947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95FD-B610-499F-B846-086E68A584EC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2592-1FE4-4EC3-96D4-A4A54DD6B2AC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07F8-6F22-4C48-B32D-9DF4A0B5C894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52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604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aseline="0" smtClean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31 mars 2009</a:t>
            </a:r>
            <a:endParaRPr lang="fr-FR" sz="9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04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aseline="0" smtClean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Présentation charte graphique</a:t>
            </a:r>
            <a:endParaRPr lang="fr-FR" sz="9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aseline="0" smtClean="0">
                <a:latin typeface="+mn-lt"/>
              </a:defRPr>
            </a:lvl1pPr>
          </a:lstStyle>
          <a:p>
            <a:pPr>
              <a:defRPr/>
            </a:pPr>
            <a:fld id="{DD3FCB60-BC8A-4F55-9E53-46C5B847459B}" type="slidenum">
              <a:rPr lang="fr-FR"/>
              <a:pPr>
                <a:defRPr/>
              </a:pPr>
              <a:t>‹N°›</a:t>
            </a:fld>
            <a:endParaRPr lang="fr-FR" sz="90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tgaz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EFEEC-7F1F-4D0E-ABE1-B4EA2D9F94E1}" type="slidenum">
              <a:rPr lang="fr-FR"/>
              <a:pPr>
                <a:defRPr/>
              </a:pPr>
              <a:t>1</a:t>
            </a:fld>
            <a:endParaRPr lang="fr-FR" sz="9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77724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Débats publics sur les projets </a:t>
            </a:r>
            <a:r>
              <a:rPr lang="fr-FR" dirty="0" err="1" smtClean="0"/>
              <a:t>Faster</a:t>
            </a:r>
            <a:r>
              <a:rPr lang="fr-FR" dirty="0" smtClean="0"/>
              <a:t> et Cap Tonkin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3356992"/>
            <a:ext cx="6192688" cy="457200"/>
          </a:xfrm>
        </p:spPr>
        <p:txBody>
          <a:bodyPr/>
          <a:lstStyle/>
          <a:p>
            <a:pPr eaLnBrk="1" hangingPunct="1"/>
            <a:r>
              <a:rPr lang="fr-FR" sz="2100" dirty="0" smtClean="0"/>
              <a:t>Réunion publique du 16 septembre 2010</a:t>
            </a:r>
          </a:p>
          <a:p>
            <a:pPr eaLnBrk="1" hangingPunct="1"/>
            <a:r>
              <a:rPr lang="fr-FR" sz="2100" b="1" dirty="0" smtClean="0"/>
              <a:t>Le réseau de transport français de gaz naturel</a:t>
            </a:r>
            <a:endParaRPr lang="fr-FR" sz="24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5517232"/>
            <a:ext cx="619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baseline="0" dirty="0" smtClean="0">
                <a:latin typeface="+mn-lt"/>
                <a:ea typeface="+mn-ea"/>
              </a:rPr>
              <a:t>Philippe Jean GARNIER – Directeur de l’offre - </a:t>
            </a:r>
            <a:r>
              <a:rPr lang="fr-FR" sz="1600" kern="0" baseline="0" dirty="0" err="1" smtClean="0">
                <a:latin typeface="+mn-lt"/>
                <a:ea typeface="+mn-ea"/>
              </a:rPr>
              <a:t>GRTgaz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10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564904"/>
            <a:ext cx="6948264" cy="1143000"/>
          </a:xfrm>
        </p:spPr>
        <p:txBody>
          <a:bodyPr/>
          <a:lstStyle/>
          <a:p>
            <a:pPr eaLnBrk="1" hangingPunct="1"/>
            <a:r>
              <a:rPr lang="fr-FR" sz="3400" i="1" dirty="0" smtClean="0"/>
              <a:t>Merci de votre attention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5733256"/>
            <a:ext cx="244827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0" dirty="0" smtClean="0">
                <a:latin typeface="Frutiger 65 Bold" pitchFamily="34" charset="0"/>
                <a:hlinkClick r:id="rId2"/>
              </a:rPr>
              <a:t>www.grtgaz.com</a:t>
            </a:r>
            <a:endParaRPr lang="fr-FR" baseline="0" dirty="0" smtClean="0">
              <a:latin typeface="Frutiger 65 Bold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2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eaLnBrk="1" hangingPunct="1"/>
            <a:r>
              <a:rPr lang="fr-FR" dirty="0" err="1" smtClean="0"/>
              <a:t>GRTgaz</a:t>
            </a:r>
            <a:r>
              <a:rPr lang="fr-FR" dirty="0" smtClean="0"/>
              <a:t>: transporter du gaz naturel …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640960" cy="4114800"/>
          </a:xfrm>
        </p:spPr>
        <p:txBody>
          <a:bodyPr/>
          <a:lstStyle/>
          <a:p>
            <a:pPr eaLnBrk="1" hangingPunct="1"/>
            <a:r>
              <a:rPr lang="fr-FR" dirty="0" smtClean="0"/>
              <a:t>… avec des obligations de service public.</a:t>
            </a:r>
          </a:p>
          <a:p>
            <a:pPr eaLnBrk="1" hangingPunct="1"/>
            <a:r>
              <a:rPr lang="fr-FR" dirty="0" smtClean="0"/>
              <a:t>Deux missions:</a:t>
            </a:r>
          </a:p>
          <a:p>
            <a:pPr lvl="1"/>
            <a:r>
              <a:rPr lang="fr-FR" b="1" dirty="0" smtClean="0"/>
              <a:t>Offrir un accès </a:t>
            </a:r>
            <a:r>
              <a:rPr lang="fr-FR" dirty="0" smtClean="0"/>
              <a:t>au réseau de transport à tous les expéditeurs agréés, sans discrimination et en respectant un principe de transparence.</a:t>
            </a:r>
          </a:p>
          <a:p>
            <a:pPr lvl="1"/>
            <a:r>
              <a:rPr lang="fr-FR" b="1" dirty="0" smtClean="0"/>
              <a:t>Développer et exploiter</a:t>
            </a:r>
            <a:r>
              <a:rPr lang="fr-FR" dirty="0" smtClean="0"/>
              <a:t> le réseau de transport dans les meilleures conditions de sécurité et de coût</a:t>
            </a:r>
            <a:r>
              <a:rPr lang="fr-FR" dirty="0" smtClean="0"/>
              <a:t>.</a:t>
            </a:r>
          </a:p>
          <a:p>
            <a:r>
              <a:rPr lang="fr-FR" dirty="0" smtClean="0"/>
              <a:t>… en </a:t>
            </a:r>
            <a:r>
              <a:rPr lang="fr-FR" b="1" dirty="0" smtClean="0"/>
              <a:t>concertation</a:t>
            </a:r>
            <a:r>
              <a:rPr lang="fr-FR" dirty="0" smtClean="0"/>
              <a:t> avec les parties prenantes.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marL="290513" indent="-290513">
              <a:lnSpc>
                <a:spcPct val="90000"/>
              </a:lnSpc>
              <a:buClr>
                <a:srgbClr val="F29400"/>
              </a:buClr>
              <a:tabLst>
                <a:tab pos="762000" algn="l"/>
              </a:tabLst>
            </a:pPr>
            <a:r>
              <a:rPr lang="fr-FR" dirty="0" smtClean="0"/>
              <a:t>Des missions effectuées sous le contr</a:t>
            </a:r>
            <a:r>
              <a:rPr lang="fr-FR" altLang="ja-JP" dirty="0" smtClean="0"/>
              <a:t>ôle de la Commission de Régulation de l’Energie (CRE)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3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 eaLnBrk="1" hangingPunct="1"/>
            <a:r>
              <a:rPr lang="fr-FR" dirty="0" err="1" smtClean="0"/>
              <a:t>GRTgaz</a:t>
            </a:r>
            <a:r>
              <a:rPr lang="fr-FR" dirty="0" smtClean="0"/>
              <a:t>: un réseau au cœur des flux gaziers européens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908720"/>
            <a:ext cx="4000500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defRPr/>
            </a:pPr>
            <a:endParaRPr lang="fr-FR" sz="2800" kern="0" baseline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endParaRPr lang="fr-FR" sz="400" kern="0" baseline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fr-FR" sz="1600" kern="0" baseline="0" dirty="0">
                <a:latin typeface="+mn-lt"/>
                <a:ea typeface="+mn-ea"/>
                <a:cs typeface="+mn-cs"/>
              </a:rPr>
              <a:t>2700 salariés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fr-FR" sz="1600" kern="0" baseline="0" dirty="0" smtClean="0">
                <a:latin typeface="+mn-lt"/>
                <a:ea typeface="+mn-ea"/>
                <a:cs typeface="+mn-cs"/>
              </a:rPr>
              <a:t>Près de 70 clients </a:t>
            </a:r>
            <a:r>
              <a:rPr lang="fr-FR" sz="1600" kern="0" baseline="0" dirty="0">
                <a:latin typeface="+mn-lt"/>
                <a:ea typeface="+mn-ea"/>
                <a:cs typeface="+mn-cs"/>
              </a:rPr>
              <a:t>expéditeurs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fr-FR" sz="1600" kern="0" baseline="0" dirty="0">
                <a:latin typeface="+mn-lt"/>
                <a:ea typeface="+mn-ea"/>
                <a:cs typeface="+mn-cs"/>
              </a:rPr>
              <a:t>870 clients </a:t>
            </a:r>
            <a:r>
              <a:rPr lang="fr-FR" sz="1600" kern="0" baseline="0" dirty="0" smtClean="0">
                <a:latin typeface="+mn-lt"/>
                <a:ea typeface="+mn-ea"/>
                <a:cs typeface="+mn-cs"/>
              </a:rPr>
              <a:t>industriels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fr-FR" sz="1600" kern="0" baseline="0" dirty="0" smtClean="0">
                <a:latin typeface="+mn-lt"/>
                <a:ea typeface="+mn-ea"/>
              </a:rPr>
              <a:t>658 M€ investis</a:t>
            </a:r>
            <a:endParaRPr lang="fr-FR" sz="1600" kern="0" baseline="0" dirty="0" smtClea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fr-FR" sz="1600" kern="0" baseline="0" dirty="0" smtClean="0">
                <a:latin typeface="+mn-lt"/>
                <a:ea typeface="+mn-ea"/>
              </a:rPr>
              <a:t>661 Mds de kWh transportés, s</a:t>
            </a:r>
            <a:r>
              <a:rPr lang="fr-FR" sz="1600" kern="0" baseline="0" dirty="0" smtClean="0">
                <a:latin typeface="+mn-lt"/>
                <a:ea typeface="+mn-ea"/>
                <a:cs typeface="+mn-cs"/>
              </a:rPr>
              <a:t>oit </a:t>
            </a:r>
            <a:r>
              <a:rPr lang="fr-FR" sz="1600" kern="0" baseline="0" dirty="0">
                <a:latin typeface="+mn-lt"/>
                <a:ea typeface="+mn-ea"/>
                <a:cs typeface="+mn-cs"/>
              </a:rPr>
              <a:t>1,5 fois la consommation</a:t>
            </a:r>
          </a:p>
          <a:p>
            <a:pPr marL="342900" indent="-342900">
              <a:spcBef>
                <a:spcPts val="0"/>
              </a:spcBef>
              <a:buSzPct val="100000"/>
              <a:defRPr/>
            </a:pPr>
            <a:r>
              <a:rPr lang="fr-FR" sz="1600" kern="0" baseline="0" dirty="0" smtClean="0">
                <a:latin typeface="+mn-lt"/>
                <a:ea typeface="+mn-ea"/>
                <a:cs typeface="+mn-cs"/>
              </a:rPr>
              <a:t>	française </a:t>
            </a:r>
          </a:p>
          <a:p>
            <a:pPr marL="342900" indent="-342900">
              <a:spcBef>
                <a:spcPts val="0"/>
              </a:spcBef>
              <a:buSzPct val="100000"/>
              <a:defRPr/>
            </a:pPr>
            <a:endParaRPr lang="fr-FR" sz="800" kern="0" baseline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100000"/>
              <a:defRPr/>
            </a:pPr>
            <a:r>
              <a:rPr lang="fr-FR" sz="1600" kern="0" baseline="0" dirty="0">
                <a:latin typeface="+mn-lt"/>
                <a:ea typeface="+mn-ea"/>
                <a:cs typeface="+mn-cs"/>
              </a:rPr>
              <a:t>Avec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r>
              <a:rPr lang="fr-FR" sz="2400" dirty="0">
                <a:latin typeface="+mn-lt"/>
                <a:ea typeface="ヒラギノ角ゴ Pro W3" pitchFamily="-111" charset="-128"/>
                <a:cs typeface="+mn-cs"/>
              </a:rPr>
              <a:t>6 points d’interconnexion</a:t>
            </a:r>
            <a:r>
              <a:rPr lang="fr-FR" sz="2400" baseline="0" dirty="0">
                <a:latin typeface="+mn-lt"/>
                <a:ea typeface="ヒラギノ角ゴ Pro W3" pitchFamily="-111" charset="-128"/>
                <a:cs typeface="+mn-cs"/>
              </a:rPr>
              <a:t> </a:t>
            </a:r>
            <a:r>
              <a:rPr lang="fr-FR" sz="2400" dirty="0">
                <a:latin typeface="+mn-lt"/>
                <a:ea typeface="ヒラギノ角ゴ Pro W3" pitchFamily="-111" charset="-128"/>
              </a:rPr>
              <a:t>t</a:t>
            </a:r>
            <a:r>
              <a:rPr lang="fr-FR" sz="2400" dirty="0" smtClean="0">
                <a:latin typeface="+mn-lt"/>
                <a:ea typeface="ヒラギノ角ゴ Pro W3" pitchFamily="-111" charset="-128"/>
                <a:cs typeface="+mn-cs"/>
              </a:rPr>
              <a:t>errestre</a:t>
            </a:r>
            <a:endParaRPr lang="fr-FR" sz="2400" dirty="0">
              <a:latin typeface="+mn-lt"/>
              <a:ea typeface="ヒラギノ角ゴ Pro W3" pitchFamily="-111" charset="-128"/>
              <a:cs typeface="+mn-cs"/>
            </a:endParaRP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r>
              <a:rPr lang="fr-FR" sz="2400" dirty="0">
                <a:latin typeface="+mn-lt"/>
                <a:ea typeface="ヒラギノ角ゴ Pro W3" pitchFamily="-111" charset="-128"/>
                <a:cs typeface="+mn-cs"/>
              </a:rPr>
              <a:t>2 points d’entrée maritime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r>
              <a:rPr lang="fr-FR" sz="2400" dirty="0">
                <a:latin typeface="+mn-lt"/>
                <a:ea typeface="ヒラギノ角ゴ Pro W3" pitchFamily="-111" charset="-128"/>
                <a:cs typeface="+mn-cs"/>
              </a:rPr>
              <a:t>32 000 km de canalisation (le plus long réseau d’Europe)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r>
              <a:rPr lang="fr-FR" sz="2400" dirty="0">
                <a:latin typeface="+mn-lt"/>
                <a:ea typeface="ヒラギノ角ゴ Pro W3" pitchFamily="-111" charset="-128"/>
                <a:cs typeface="+mn-cs"/>
              </a:rPr>
              <a:t>25 stations de compression (480MW)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r>
              <a:rPr lang="fr-FR" sz="2400" dirty="0">
                <a:latin typeface="+mn-lt"/>
                <a:ea typeface="ヒラギノ角ゴ Pro W3" pitchFamily="-111" charset="-128"/>
                <a:cs typeface="+mn-cs"/>
              </a:rPr>
              <a:t>4 550 postes de livraison</a:t>
            </a: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endParaRPr lang="fr-FR" sz="1800" kern="0" baseline="0" dirty="0"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SzPct val="70000"/>
              <a:buFontTx/>
              <a:buBlip>
                <a:blip r:embed="rId3"/>
              </a:buBlip>
              <a:defRPr/>
            </a:pPr>
            <a:endParaRPr lang="fr-FR" sz="400" kern="0" baseline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100000"/>
              <a:defRPr/>
            </a:pPr>
            <a:r>
              <a:rPr lang="fr-FR" kern="0" baseline="0" dirty="0">
                <a:latin typeface="+mn-lt"/>
                <a:ea typeface="+mn-ea"/>
                <a:cs typeface="+mn-cs"/>
              </a:rPr>
              <a:t> </a:t>
            </a:r>
            <a:endParaRPr lang="fr-FR" sz="2800" kern="0" baseline="0" dirty="0"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SzPct val="70000"/>
              <a:defRPr/>
            </a:pPr>
            <a:endParaRPr lang="fr-FR" kern="0" baseline="0" dirty="0">
              <a:latin typeface="+mn-lt"/>
              <a:ea typeface="+mn-ea"/>
              <a:cs typeface="+mn-cs"/>
            </a:endParaRPr>
          </a:p>
          <a:p>
            <a:pPr marL="1143000" lvl="2" indent="-228600">
              <a:spcBef>
                <a:spcPct val="20000"/>
              </a:spcBef>
              <a:defRPr/>
            </a:pPr>
            <a:endParaRPr lang="fr-FR" kern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Image 9" descr="Entrees-sorties2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7"/>
            <a:ext cx="5004048" cy="464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4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01336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Origine de la production et des importations de gaz naturel en Europe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256538" cy="4862612"/>
          </a:xfrm>
          <a:prstGeom prst="rect">
            <a:avLst/>
          </a:prstGeom>
          <a:noFill/>
        </p:spPr>
      </p:pic>
      <p:sp>
        <p:nvSpPr>
          <p:cNvPr id="7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5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fr-FR" sz="3400" dirty="0" smtClean="0"/>
              <a:t>Le développement du réseau </a:t>
            </a:r>
            <a:r>
              <a:rPr lang="fr-FR" sz="3400" dirty="0" err="1" smtClean="0"/>
              <a:t>GRTgaz</a:t>
            </a:r>
            <a:endParaRPr lang="fr-FR" sz="3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5435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83560" y="1268760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stratégique de la France.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Sécuriser les approvisionnements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anticiper l’évolution des réserves.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r-FR" b="1" kern="0" baseline="0" noProof="0" dirty="0" smtClean="0">
                <a:latin typeface="+mn-lt"/>
                <a:ea typeface="+mn-ea"/>
              </a:rPr>
              <a:t>Favoriser un marché concurrentiel.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kern="0" baseline="0" noProof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projets déclenchés par de </a:t>
            </a:r>
            <a:r>
              <a:rPr kumimoji="0" lang="fr-FR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nouvelles entrées de gaz naturel </a:t>
            </a:r>
            <a:r>
              <a:rPr kumimoji="0" lang="fr-FR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(terminaux, liaisons internationales).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fleche"/>
          <p:cNvPicPr>
            <a:picLocks noChangeAspect="1" noChangeArrowheads="1"/>
          </p:cNvPicPr>
          <p:nvPr/>
        </p:nvPicPr>
        <p:blipFill>
          <a:blip r:embed="rId3" cstate="print">
            <a:lum bright="12000" contrast="-18000"/>
          </a:blip>
          <a:srcRect/>
          <a:stretch>
            <a:fillRect/>
          </a:stretch>
        </p:blipFill>
        <p:spPr bwMode="auto">
          <a:xfrm>
            <a:off x="179512" y="1772816"/>
            <a:ext cx="457200" cy="24765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79512" y="65833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5E14E36-4361-4672-84E7-D4E147317C7A}" type="slidenum">
              <a:rPr lang="fr-FR" sz="1200">
                <a:solidFill>
                  <a:srgbClr val="4F2416"/>
                </a:solidFill>
              </a:rPr>
              <a:pPr/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192" name="Picture 12" descr="carte_gaz-naturel-h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08720"/>
            <a:ext cx="5684838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 bwMode="auto">
          <a:xfrm>
            <a:off x="6084168" y="2780928"/>
            <a:ext cx="2357454" cy="2714644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GazdeFranceMedium" pitchFamily="-128" charset="0"/>
              <a:ea typeface="ヒラギノ角ゴ Pro W3" pitchFamily="-128" charset="-128"/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4499992" y="4149080"/>
            <a:ext cx="2807172" cy="1232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14348" y="3000372"/>
            <a:ext cx="40909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800" kern="0" baseline="0" dirty="0" smtClean="0">
              <a:latin typeface="+mn-lt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Secteur d’exploitation à St Martin de Crau: 24h/24 // 7j/7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5" descr="fleche"/>
          <p:cNvPicPr>
            <a:picLocks noChangeAspect="1" noChangeArrowheads="1"/>
          </p:cNvPicPr>
          <p:nvPr/>
        </p:nvPicPr>
        <p:blipFill>
          <a:blip r:embed="rId3" cstate="print">
            <a:lum bright="12000" contrast="-18000"/>
          </a:blip>
          <a:srcRect/>
          <a:stretch>
            <a:fillRect/>
          </a:stretch>
        </p:blipFill>
        <p:spPr bwMode="auto">
          <a:xfrm>
            <a:off x="214282" y="3714752"/>
            <a:ext cx="457200" cy="247650"/>
          </a:xfrm>
          <a:prstGeom prst="rect">
            <a:avLst/>
          </a:prstGeom>
          <a:noFill/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11560" y="1484784"/>
            <a:ext cx="40909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Régionale Rhône Méditerranée.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79512" y="0"/>
            <a:ext cx="8382000" cy="1143000"/>
          </a:xfrm>
        </p:spPr>
        <p:txBody>
          <a:bodyPr/>
          <a:lstStyle/>
          <a:p>
            <a:r>
              <a:rPr lang="fr-FR" dirty="0" err="1" smtClean="0"/>
              <a:t>GRTgaz</a:t>
            </a:r>
            <a:r>
              <a:rPr lang="fr-FR" dirty="0" smtClean="0"/>
              <a:t> exploitant de proximité</a:t>
            </a:r>
            <a:endParaRPr lang="fr-FR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7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La sécurité des installations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  <p:pic>
        <p:nvPicPr>
          <p:cNvPr id="1026" name="Picture 2" descr="L:\RRM\Sauvyga\Eridan\Communication\Photos\Références\Maintenance  d'une borne devant un vignoble.jpg"/>
          <p:cNvPicPr>
            <a:picLocks noChangeAspect="1" noChangeArrowheads="1"/>
          </p:cNvPicPr>
          <p:nvPr/>
        </p:nvPicPr>
        <p:blipFill>
          <a:blip r:embed="rId2" cstate="print"/>
          <a:srcRect t="8968" b="2242"/>
          <a:stretch>
            <a:fillRect/>
          </a:stretch>
        </p:blipFill>
        <p:spPr bwMode="auto">
          <a:xfrm>
            <a:off x="467544" y="980728"/>
            <a:ext cx="8424936" cy="4923054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1196752"/>
            <a:ext cx="89644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Surveillance: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à pied: 1 fois par an,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par la route : 1 à 4 fois par mois,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par avion / hélicoptère: 1 à 3 fois par mois.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active et passive contre la corrosion.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Inspection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l’intérieur (pistons instrumentés): 2300 km en 2009.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8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La sécurité des installations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  <p:pic>
        <p:nvPicPr>
          <p:cNvPr id="2051" name="Picture 3" descr="L:\RRM\Sauvyga\Fos - St Martin\Communication\Photos\Travaux\TRAVAUX\PHO00047989.JPG"/>
          <p:cNvPicPr>
            <a:picLocks noChangeAspect="1" noChangeArrowheads="1"/>
          </p:cNvPicPr>
          <p:nvPr/>
        </p:nvPicPr>
        <p:blipFill>
          <a:blip r:embed="rId2" cstate="print"/>
          <a:srcRect b="16015"/>
          <a:stretch>
            <a:fillRect/>
          </a:stretch>
        </p:blipFill>
        <p:spPr bwMode="auto">
          <a:xfrm>
            <a:off x="179512" y="1124744"/>
            <a:ext cx="8637674" cy="4815079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1196752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Maîtrise des travaux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tiers: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formation/sensibilisation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 des entreprises,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présence permanente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sur place pour les travaux à proximité des canalisations,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plus de 535 000 DR et DICT traitées en 2009.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Etudes de sécurité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systématiques et actualisées.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7B8A-0314-4B97-B6BA-31900B2B6D98}" type="slidenum">
              <a:rPr lang="fr-FR"/>
              <a:pPr>
                <a:defRPr/>
              </a:pPr>
              <a:t>9</a:t>
            </a:fld>
            <a:endParaRPr lang="fr-FR" sz="9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La sécurité des installations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964488" cy="4114800"/>
          </a:xfrm>
        </p:spPr>
        <p:txBody>
          <a:bodyPr/>
          <a:lstStyle/>
          <a:p>
            <a:pPr eaLnBrk="1" hangingPunct="1"/>
            <a:r>
              <a:rPr lang="fr-FR" b="1" dirty="0" smtClean="0"/>
              <a:t>Rapports annuels </a:t>
            </a:r>
            <a:r>
              <a:rPr lang="fr-FR" dirty="0" smtClean="0"/>
              <a:t>d’exploitation remis à l’administration.</a:t>
            </a:r>
          </a:p>
          <a:p>
            <a:pPr eaLnBrk="1" hangingPunct="1">
              <a:buNone/>
            </a:pPr>
            <a:endParaRPr lang="fr-FR" dirty="0" smtClean="0"/>
          </a:p>
          <a:p>
            <a:pPr eaLnBrk="1" hangingPunct="1"/>
            <a:r>
              <a:rPr lang="fr-FR" dirty="0" smtClean="0"/>
              <a:t>R&amp;D et veille technologique pour identifier </a:t>
            </a:r>
            <a:r>
              <a:rPr lang="fr-FR" b="1" dirty="0" smtClean="0"/>
              <a:t>les meilleures techniques</a:t>
            </a:r>
            <a:r>
              <a:rPr lang="fr-FR" dirty="0" smtClean="0"/>
              <a:t> de protection.</a:t>
            </a:r>
          </a:p>
          <a:p>
            <a:pPr eaLnBrk="1" hangingPunct="1">
              <a:buNone/>
            </a:pPr>
            <a:endParaRPr lang="fr-FR" dirty="0" smtClean="0"/>
          </a:p>
          <a:p>
            <a:r>
              <a:rPr lang="fr-FR" b="1" dirty="0" smtClean="0"/>
              <a:t>264 M€ investis </a:t>
            </a:r>
            <a:r>
              <a:rPr lang="fr-FR" dirty="0" smtClean="0"/>
              <a:t>en 2009 pour la maintenance et la sécurité des installations.</a:t>
            </a:r>
          </a:p>
          <a:p>
            <a:pPr eaLnBrk="1" hangingPunct="1">
              <a:buNone/>
            </a:pPr>
            <a:endParaRPr lang="fr-FR" dirty="0" smtClean="0"/>
          </a:p>
          <a:p>
            <a:pPr eaLnBrk="1" hangingPunct="1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914400" y="6604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 septembre 2010</a:t>
            </a:r>
            <a:endParaRPr lang="fr-FR" sz="90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0" y="6604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DP terminaux Fos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Tgaz_modele_13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GRTgaz_modele_13</Template>
  <TotalTime>361</TotalTime>
  <Words>438</Words>
  <Application>Microsoft Office PowerPoint</Application>
  <PresentationFormat>Affichage à l'écran (4:3)</PresentationFormat>
  <Paragraphs>104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GRTgaz_modele_13</vt:lpstr>
      <vt:lpstr>Débats publics sur les projets Faster et Cap Tonkin</vt:lpstr>
      <vt:lpstr>GRTgaz: transporter du gaz naturel …</vt:lpstr>
      <vt:lpstr>GRTgaz: un réseau au cœur des flux gaziers européens</vt:lpstr>
      <vt:lpstr>Origine de la production et des importations de gaz naturel en Europe</vt:lpstr>
      <vt:lpstr>Le développement du réseau GRTgaz</vt:lpstr>
      <vt:lpstr>GRTgaz exploitant de proximité</vt:lpstr>
      <vt:lpstr>La sécurité des installations</vt:lpstr>
      <vt:lpstr>La sécurité des installations</vt:lpstr>
      <vt:lpstr>La sécurité des installations</vt:lpstr>
      <vt:lpstr>Merci de votre attention</vt:lpstr>
    </vt:vector>
  </TitlesOfParts>
  <Company>GDF 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PO1040</dc:creator>
  <cp:lastModifiedBy>PO1040</cp:lastModifiedBy>
  <cp:revision>52</cp:revision>
  <dcterms:created xsi:type="dcterms:W3CDTF">2010-05-17T18:41:40Z</dcterms:created>
  <dcterms:modified xsi:type="dcterms:W3CDTF">2010-09-16T16:56:35Z</dcterms:modified>
</cp:coreProperties>
</file>